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7" r:id="rId3"/>
    <p:sldId id="288" r:id="rId4"/>
    <p:sldId id="259" r:id="rId5"/>
    <p:sldId id="258" r:id="rId6"/>
    <p:sldId id="260" r:id="rId7"/>
    <p:sldId id="261" r:id="rId8"/>
    <p:sldId id="263" r:id="rId9"/>
    <p:sldId id="262" r:id="rId10"/>
    <p:sldId id="282" r:id="rId11"/>
    <p:sldId id="264" r:id="rId12"/>
    <p:sldId id="265" r:id="rId13"/>
    <p:sldId id="266" r:id="rId14"/>
    <p:sldId id="283" r:id="rId15"/>
    <p:sldId id="284" r:id="rId16"/>
    <p:sldId id="285" r:id="rId17"/>
    <p:sldId id="286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013"/>
    <a:srgbClr val="3F8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1952" y="-7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7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0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4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7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4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8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3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0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8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58C4B-3F9E-354C-9C66-3E161F0FDB8F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701E2-3B62-A44A-A482-F2D43B5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2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ow Text"/>
          <a:ea typeface="+mj-ea"/>
          <a:cs typeface="Helvetica Now Tex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ow Text"/>
          <a:ea typeface="+mn-ea"/>
          <a:cs typeface="Helvetica Now Tex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ow Text"/>
          <a:ea typeface="+mn-ea"/>
          <a:cs typeface="Helvetica Now Tex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ow Text"/>
          <a:ea typeface="+mn-ea"/>
          <a:cs typeface="Helvetica Now Tex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ow Text"/>
          <a:ea typeface="+mn-ea"/>
          <a:cs typeface="Helvetica Now Tex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ow Text"/>
          <a:ea typeface="+mn-ea"/>
          <a:cs typeface="Helvetica Now Tex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1239372"/>
            <a:ext cx="8229600" cy="16612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ow Text"/>
                <a:ea typeface="+mj-ea"/>
                <a:cs typeface="Helvetica Now Text"/>
              </a:defRPr>
            </a:lvl1pPr>
          </a:lstStyle>
          <a:p>
            <a:r>
              <a:rPr lang="en-US" dirty="0" smtClean="0"/>
              <a:t>Direct Mail Retargeting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4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Suppress repeat visitors who return to site within specific date range </a:t>
            </a:r>
            <a:r>
              <a:rPr lang="mr-IN" dirty="0" smtClean="0"/>
              <a:t>–</a:t>
            </a:r>
            <a:r>
              <a:rPr lang="en-US" dirty="0" smtClean="0"/>
              <a:t> default is 30 days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Suppress list of existing customers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Suppress “conversions” who land on the actual purchase confirmation page (more in Conversion)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91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4.25 x 6 and 6 x 9 cards available</a:t>
            </a:r>
          </a:p>
          <a:p>
            <a:r>
              <a:rPr lang="en-US" dirty="0" smtClean="0"/>
              <a:t>You can mail multiple </a:t>
            </a:r>
            <a:r>
              <a:rPr lang="en-US" dirty="0" err="1" smtClean="0"/>
              <a:t>creatives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abandoned cart, general, etc.</a:t>
            </a:r>
          </a:p>
          <a:p>
            <a:r>
              <a:rPr lang="en-US" dirty="0" smtClean="0"/>
              <a:t>Most websites are fine with a single creative that tells the story and has an exclusive offer</a:t>
            </a:r>
          </a:p>
          <a:p>
            <a:r>
              <a:rPr lang="en-US" dirty="0" smtClean="0"/>
              <a:t>Modern </a:t>
            </a:r>
            <a:r>
              <a:rPr lang="en-US" dirty="0" err="1"/>
              <a:t>iO</a:t>
            </a:r>
            <a:r>
              <a:rPr lang="en-US" dirty="0"/>
              <a:t> </a:t>
            </a:r>
            <a:r>
              <a:rPr lang="en-US" dirty="0" smtClean="0"/>
              <a:t>Design Guide to </a:t>
            </a:r>
            <a:r>
              <a:rPr lang="en-US" dirty="0"/>
              <a:t>help </a:t>
            </a:r>
            <a:r>
              <a:rPr lang="en-US" dirty="0" smtClean="0"/>
              <a:t>your discussions with clients </a:t>
            </a:r>
            <a:r>
              <a:rPr lang="mr-IN" dirty="0" smtClean="0"/>
              <a:t>–</a:t>
            </a:r>
            <a:r>
              <a:rPr lang="en-US" dirty="0" smtClean="0"/>
              <a:t> this is a unique channel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0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return-to-site visit and conversions (where applicable) via Dashboard</a:t>
            </a:r>
          </a:p>
          <a:p>
            <a:r>
              <a:rPr lang="en-US" dirty="0" smtClean="0"/>
              <a:t>Matchback analysis available at 45 and 90 days (requires customer transaction file)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8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Dashboard </a:t>
            </a:r>
            <a:r>
              <a:rPr lang="mr-IN" sz="3600" dirty="0" smtClean="0"/>
              <a:t>–</a:t>
            </a:r>
            <a:r>
              <a:rPr lang="en-US" sz="3600" dirty="0" smtClean="0"/>
              <a:t> Visitors &amp; Addressables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21" y="1063229"/>
            <a:ext cx="7386474" cy="33624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578786" y="1710720"/>
            <a:ext cx="570184" cy="570184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82226" y="1710720"/>
            <a:ext cx="570184" cy="570184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59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Dashboard </a:t>
            </a:r>
            <a:r>
              <a:rPr lang="mr-IN" sz="3600" dirty="0" smtClean="0"/>
              <a:t>–</a:t>
            </a:r>
            <a:r>
              <a:rPr lang="en-US" sz="3600" dirty="0" smtClean="0"/>
              <a:t> Cards Mailed</a:t>
            </a:r>
            <a:endParaRPr lang="en-US" sz="3600" dirty="0"/>
          </a:p>
        </p:txBody>
      </p:sp>
      <p:sp>
        <p:nvSpPr>
          <p:cNvPr id="6" name="Oval 5"/>
          <p:cNvSpPr/>
          <p:nvPr/>
        </p:nvSpPr>
        <p:spPr>
          <a:xfrm>
            <a:off x="2578786" y="1710720"/>
            <a:ext cx="570184" cy="570184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82226" y="1710720"/>
            <a:ext cx="570184" cy="570184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610" y="1166400"/>
            <a:ext cx="5546940" cy="370656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625340" y="2161172"/>
            <a:ext cx="570184" cy="570184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95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30709"/>
          <a:stretch/>
        </p:blipFill>
        <p:spPr>
          <a:xfrm>
            <a:off x="1422400" y="1063229"/>
            <a:ext cx="6281872" cy="356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Dashboard </a:t>
            </a:r>
            <a:r>
              <a:rPr lang="mr-IN" sz="3600" dirty="0" smtClean="0"/>
              <a:t>–</a:t>
            </a:r>
            <a:r>
              <a:rPr lang="en-US" sz="3600" dirty="0" smtClean="0"/>
              <a:t> Daily Results</a:t>
            </a:r>
            <a:endParaRPr lang="en-US" sz="3600" dirty="0"/>
          </a:p>
        </p:txBody>
      </p:sp>
      <p:sp>
        <p:nvSpPr>
          <p:cNvPr id="8" name="Oval 7"/>
          <p:cNvSpPr/>
          <p:nvPr/>
        </p:nvSpPr>
        <p:spPr>
          <a:xfrm>
            <a:off x="2938527" y="1639623"/>
            <a:ext cx="858379" cy="858379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43459" y="1639623"/>
            <a:ext cx="858379" cy="858379"/>
          </a:xfrm>
          <a:prstGeom prst="ellipse">
            <a:avLst/>
          </a:prstGeom>
          <a:noFill/>
          <a:ln>
            <a:solidFill>
              <a:srgbClr val="CD1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2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5727" t="76548" r="4525"/>
          <a:stretch/>
        </p:blipFill>
        <p:spPr>
          <a:xfrm>
            <a:off x="1740313" y="1575830"/>
            <a:ext cx="5727887" cy="22108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Dashboard </a:t>
            </a:r>
            <a:r>
              <a:rPr lang="mr-IN" sz="3600" dirty="0" smtClean="0"/>
              <a:t>–</a:t>
            </a:r>
            <a:r>
              <a:rPr lang="en-US" sz="3600" dirty="0" smtClean="0"/>
              <a:t> Summary Results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46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Preparing and placing a TAG is no cost, no obligation</a:t>
            </a:r>
          </a:p>
          <a:p>
            <a:r>
              <a:rPr lang="en-US" dirty="0" smtClean="0"/>
              <a:t>Shows initial traffic and addressable opportunity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Premise: A Human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day, consumers see:</a:t>
            </a:r>
          </a:p>
          <a:p>
            <a:r>
              <a:rPr lang="en-US" b="1" dirty="0" smtClean="0"/>
              <a:t>Thousands</a:t>
            </a:r>
            <a:r>
              <a:rPr lang="en-US" dirty="0" smtClean="0"/>
              <a:t> of Digital, Linear, CTV and OTT ads</a:t>
            </a:r>
          </a:p>
          <a:p>
            <a:r>
              <a:rPr lang="en-US" b="1" dirty="0" smtClean="0"/>
              <a:t>Hundreds</a:t>
            </a:r>
            <a:r>
              <a:rPr lang="en-US" dirty="0" smtClean="0"/>
              <a:t> of emails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handful</a:t>
            </a:r>
            <a:r>
              <a:rPr lang="en-US" dirty="0" smtClean="0"/>
              <a:t> of Direct Mail pieces.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chance of getting your message noticed via Direct Mail is just mathematically, exponentially, greater compared to any other channel.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 Interested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Mail to high intent website traffic delivers a message to a prospect already interested</a:t>
            </a:r>
          </a:p>
          <a:p>
            <a:r>
              <a:rPr lang="en-US" dirty="0" smtClean="0"/>
              <a:t>Creates a “kitchen-table moment” where your message persists in the house for days, versus overlooked emails or ignored ads</a:t>
            </a:r>
          </a:p>
          <a:p>
            <a:r>
              <a:rPr lang="en-US" dirty="0" smtClean="0"/>
              <a:t>Only mails if matched to an address, so no impression is wasted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67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Mail + Retargeting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68143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Matches </a:t>
            </a:r>
            <a:r>
              <a:rPr lang="en-US" sz="2400" dirty="0" smtClean="0"/>
              <a:t>30%+ </a:t>
            </a:r>
            <a:r>
              <a:rPr lang="en-US" sz="2400" dirty="0" smtClean="0"/>
              <a:t>of anonymous website visitors to </a:t>
            </a:r>
            <a:r>
              <a:rPr lang="en-US" sz="2400" dirty="0" err="1" smtClean="0"/>
              <a:t>mailable</a:t>
            </a:r>
            <a:r>
              <a:rPr lang="en-US" sz="2400" dirty="0" smtClean="0"/>
              <a:t> addresses*</a:t>
            </a:r>
          </a:p>
          <a:p>
            <a:r>
              <a:rPr lang="en-US" sz="2400" dirty="0" smtClean="0"/>
              <a:t>Postcards automatically mailed daily to the budgeted amount set by client*</a:t>
            </a:r>
          </a:p>
          <a:p>
            <a:r>
              <a:rPr lang="en-US" sz="2400" dirty="0" smtClean="0"/>
              <a:t>Combines the high response rates of Direct Mail + relevance of Retargeting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88540" y="4280925"/>
            <a:ext cx="3321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*more details to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82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12476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evergreen marketing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7888"/>
            <a:ext cx="8229600" cy="34604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Designed to be ongoing and support all other marketing efforts</a:t>
            </a:r>
          </a:p>
          <a:p>
            <a:r>
              <a:rPr lang="en-US" sz="2400" dirty="0" smtClean="0"/>
              <a:t>Takes advantage of existing website traffic</a:t>
            </a:r>
          </a:p>
          <a:p>
            <a:r>
              <a:rPr lang="en-US" sz="2400" dirty="0" smtClean="0"/>
              <a:t>Consistent, reliable results across all business types and sizes</a:t>
            </a:r>
          </a:p>
          <a:p>
            <a:r>
              <a:rPr lang="en-US" sz="2400" dirty="0" smtClean="0"/>
              <a:t>Presented not as a campaign, but as an additional marketing channel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7620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00151"/>
            <a:ext cx="8337335" cy="339447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/>
              <a:t>Address Matching: </a:t>
            </a:r>
            <a:r>
              <a:rPr lang="en-US" sz="2400" dirty="0" smtClean="0"/>
              <a:t>Cookie-based approach </a:t>
            </a:r>
          </a:p>
          <a:p>
            <a:pPr>
              <a:lnSpc>
                <a:spcPct val="130000"/>
              </a:lnSpc>
            </a:pPr>
            <a:r>
              <a:rPr lang="en-US" b="1" dirty="0" smtClean="0"/>
              <a:t>Targeting: </a:t>
            </a:r>
            <a:r>
              <a:rPr lang="en-US" dirty="0"/>
              <a:t>By page, geography, intent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/>
              <a:t>Budget: </a:t>
            </a:r>
            <a:r>
              <a:rPr lang="en-US" sz="2400" dirty="0" smtClean="0"/>
              <a:t>Flexible and “no minimums”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/>
              <a:t>Suppression: </a:t>
            </a:r>
            <a:r>
              <a:rPr lang="en-US" sz="2400" dirty="0" smtClean="0"/>
              <a:t>conversions, repeat visitors, customers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/>
              <a:t>Creative: </a:t>
            </a:r>
            <a:r>
              <a:rPr lang="en-US" sz="2400" dirty="0" smtClean="0"/>
              <a:t>Multiple if needed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/>
              <a:t>Results: </a:t>
            </a:r>
            <a:r>
              <a:rPr lang="en-US" sz="2400" dirty="0" smtClean="0"/>
              <a:t>Tracking online purchases, visits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4488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346"/>
            <a:ext cx="8441176" cy="3943349"/>
          </a:xfrm>
        </p:spPr>
        <p:txBody>
          <a:bodyPr>
            <a:noAutofit/>
          </a:bodyPr>
          <a:lstStyle/>
          <a:p>
            <a:r>
              <a:rPr lang="en-US" b="1" dirty="0" smtClean="0"/>
              <a:t>Cookie-based </a:t>
            </a:r>
            <a:r>
              <a:rPr lang="en-US" dirty="0" smtClean="0"/>
              <a:t>approach connects device ID to opt-in subscriber network</a:t>
            </a:r>
          </a:p>
          <a:p>
            <a:r>
              <a:rPr lang="en-US" dirty="0" smtClean="0"/>
              <a:t>Privacy compliant</a:t>
            </a:r>
          </a:p>
          <a:p>
            <a:r>
              <a:rPr lang="en-US" dirty="0" smtClean="0"/>
              <a:t>Matches from mobile and desktop</a:t>
            </a:r>
          </a:p>
          <a:p>
            <a:r>
              <a:rPr lang="en-US" dirty="0" smtClean="0"/>
              <a:t>Name and address match and printing</a:t>
            </a:r>
          </a:p>
          <a:p>
            <a:r>
              <a:rPr lang="en-US" dirty="0"/>
              <a:t>Usually 50%+ match rate, sometimes higher if website audience are stable homeowners</a:t>
            </a:r>
          </a:p>
          <a:p>
            <a:r>
              <a:rPr lang="en-US" b="1" dirty="0" smtClean="0"/>
              <a:t>NOT IP-based </a:t>
            </a:r>
            <a:r>
              <a:rPr lang="en-US" dirty="0" smtClean="0"/>
              <a:t>matching, which is less accurate and uses </a:t>
            </a:r>
            <a:r>
              <a:rPr lang="en-US" dirty="0" err="1" smtClean="0"/>
              <a:t>lat</a:t>
            </a:r>
            <a:r>
              <a:rPr lang="en-US" dirty="0" smtClean="0"/>
              <a:t>-long for address (no apartment buildings)</a:t>
            </a:r>
          </a:p>
        </p:txBody>
      </p:sp>
    </p:spTree>
    <p:extLst>
      <p:ext uri="{BB962C8B-B14F-4D97-AF65-F5344CB8AC3E}">
        <p14:creationId xmlns:p14="http://schemas.microsoft.com/office/powerpoint/2010/main" val="3669314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creen out bounces and only mail to higher intent by assigning minimum page visits (2+, 3+ pages, etc.)</a:t>
            </a:r>
          </a:p>
          <a:p>
            <a:r>
              <a:rPr lang="en-US" dirty="0" smtClean="0"/>
              <a:t>Assign specific pages as the targets, like abandoned carts or a best-selling product</a:t>
            </a:r>
          </a:p>
          <a:p>
            <a:r>
              <a:rPr lang="en-US" dirty="0" smtClean="0"/>
              <a:t>Geographic selects of Zip Codes or States </a:t>
            </a:r>
          </a:p>
          <a:p>
            <a:r>
              <a:rPr lang="en-US" dirty="0" smtClean="0"/>
              <a:t>Excludes and/or includes to narrow the focus of who gets mailings </a:t>
            </a:r>
            <a:r>
              <a:rPr lang="mr-IN" dirty="0" smtClean="0"/>
              <a:t>–</a:t>
            </a:r>
            <a:r>
              <a:rPr lang="en-US" dirty="0" smtClean="0"/>
              <a:t> recommended mostly for very high trafficked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159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udget is determined by the number of actual mailed cards </a:t>
            </a:r>
            <a:r>
              <a:rPr lang="mr-IN" dirty="0" smtClean="0"/>
              <a:t>–</a:t>
            </a:r>
            <a:r>
              <a:rPr lang="en-US" dirty="0" smtClean="0"/>
              <a:t> per Filters </a:t>
            </a:r>
            <a:r>
              <a:rPr lang="mr-IN" dirty="0" smtClean="0"/>
              <a:t>–</a:t>
            </a:r>
            <a:r>
              <a:rPr lang="en-US" dirty="0" smtClean="0"/>
              <a:t> and $$$ allocation</a:t>
            </a:r>
          </a:p>
          <a:p>
            <a:r>
              <a:rPr lang="en-US" dirty="0" smtClean="0"/>
              <a:t>Recommend as ongoing monthly budget of $$$ per month, then determine number of cards per day</a:t>
            </a:r>
          </a:p>
          <a:p>
            <a:r>
              <a:rPr lang="en-US" dirty="0" smtClean="0"/>
              <a:t>Flexible to adjust up or down pending seasonality, sales events, budget opportunities</a:t>
            </a:r>
          </a:p>
          <a:p>
            <a:r>
              <a:rPr lang="en-US" dirty="0" smtClean="0"/>
              <a:t>Billed weekly for cards mailed that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6985</TotalTime>
  <Words>602</Words>
  <Application>Microsoft Macintosh PowerPoint</Application>
  <PresentationFormat>On-screen Show (16:9)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Premise: A Human Contact</vt:lpstr>
      <vt:lpstr>Reach Interested Consumers</vt:lpstr>
      <vt:lpstr>Direct Mail + Retargeting</vt:lpstr>
      <vt:lpstr>An evergreen marketing channel</vt:lpstr>
      <vt:lpstr>Feature Highlights</vt:lpstr>
      <vt:lpstr>Address Matching</vt:lpstr>
      <vt:lpstr>Targeting</vt:lpstr>
      <vt:lpstr>Budget</vt:lpstr>
      <vt:lpstr>Suppression</vt:lpstr>
      <vt:lpstr>Creative</vt:lpstr>
      <vt:lpstr>Results</vt:lpstr>
      <vt:lpstr>Dashboard – Visitors &amp; Addressables</vt:lpstr>
      <vt:lpstr>Dashboard – Cards Mailed</vt:lpstr>
      <vt:lpstr>Dashboard – Daily Results</vt:lpstr>
      <vt:lpstr>Dashboard – Summary Results</vt:lpstr>
      <vt:lpstr>Next Steps</vt:lpstr>
    </vt:vector>
  </TitlesOfParts>
  <Company>Modern Postcard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Foster</dc:creator>
  <cp:lastModifiedBy>Christopher Foster</cp:lastModifiedBy>
  <cp:revision>108</cp:revision>
  <dcterms:created xsi:type="dcterms:W3CDTF">2021-10-14T23:20:28Z</dcterms:created>
  <dcterms:modified xsi:type="dcterms:W3CDTF">2022-07-20T21:58:04Z</dcterms:modified>
</cp:coreProperties>
</file>